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1" r:id="rId4"/>
    <p:sldId id="265" r:id="rId5"/>
    <p:sldId id="257" r:id="rId6"/>
    <p:sldId id="260" r:id="rId7"/>
    <p:sldId id="261" r:id="rId8"/>
    <p:sldId id="259" r:id="rId9"/>
    <p:sldId id="268" r:id="rId10"/>
    <p:sldId id="269" r:id="rId11"/>
    <p:sldId id="272" r:id="rId12"/>
    <p:sldId id="274" r:id="rId13"/>
    <p:sldId id="273" r:id="rId14"/>
    <p:sldId id="275" r:id="rId15"/>
    <p:sldId id="276" r:id="rId16"/>
    <p:sldId id="278" r:id="rId17"/>
    <p:sldId id="279" r:id="rId18"/>
    <p:sldId id="280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-3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496F1-7D29-43F7-8487-A9E762A4DF27}" type="datetimeFigureOut">
              <a:rPr lang="en-US"/>
              <a:pPr>
                <a:defRPr/>
              </a:pPr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6B172-BE73-4F58-8E52-F80B9F263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2A3F-CCFF-4999-9875-CAFF36D29486}" type="datetimeFigureOut">
              <a:rPr lang="en-US"/>
              <a:pPr>
                <a:defRPr/>
              </a:pPr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BBC78-B143-4FA9-9A67-34CF3AFE9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48FD0-FE2A-48C8-BFD9-7147C29F12FD}" type="datetimeFigureOut">
              <a:rPr lang="en-US"/>
              <a:pPr>
                <a:defRPr/>
              </a:pPr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3BB3E-5805-4C97-8465-897929D80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14794-F13B-4EF2-B73E-D54B93700499}" type="datetimeFigureOut">
              <a:rPr lang="en-US"/>
              <a:pPr>
                <a:defRPr/>
              </a:pPr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42D13-C00B-4BB3-811C-5C599EBB7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F7AA4-F210-430E-99FE-20B68A548D5F}" type="datetimeFigureOut">
              <a:rPr lang="en-US"/>
              <a:pPr>
                <a:defRPr/>
              </a:pPr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7E283-A7A9-439F-91AC-DAA8B61A7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FFE78-D3F0-426E-B952-D5A7EF7F0792}" type="datetimeFigureOut">
              <a:rPr lang="en-US"/>
              <a:pPr>
                <a:defRPr/>
              </a:pPr>
              <a:t>6/9/2011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B8EE1-BCC1-456A-A5D7-B2333926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5EF96-E436-4C7D-B6E6-77B049BC478D}" type="datetimeFigureOut">
              <a:rPr lang="en-US"/>
              <a:pPr>
                <a:defRPr/>
              </a:pPr>
              <a:t>6/9/2011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5D8E1-CA2E-48AB-97D8-48731B69A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553FD-43A7-4BA8-A7B8-44A79FCE005D}" type="datetimeFigureOut">
              <a:rPr lang="en-US"/>
              <a:pPr>
                <a:defRPr/>
              </a:pPr>
              <a:t>6/9/2011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5DEB-B322-427E-9016-F9015B1A90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2A58-919D-41EC-A103-77DE3133F699}" type="datetimeFigureOut">
              <a:rPr lang="en-US"/>
              <a:pPr>
                <a:defRPr/>
              </a:pPr>
              <a:t>6/9/2011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DF585-8290-4FD9-A1C0-9BF7D2A55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CEFA8-309D-4963-8348-83096C1336A2}" type="datetimeFigureOut">
              <a:rPr lang="en-US"/>
              <a:pPr>
                <a:defRPr/>
              </a:pPr>
              <a:t>6/9/2011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27B81-2689-4710-8C1A-BFAFA05A9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3A0D9-F594-44C6-B183-775142706F6B}" type="datetimeFigureOut">
              <a:rPr lang="en-US"/>
              <a:pPr>
                <a:defRPr/>
              </a:pPr>
              <a:t>6/9/2011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3FF21-3C60-445A-9EE2-043266E136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198BC7-579E-4693-8F91-71F850158C15}" type="datetimeFigureOut">
              <a:rPr lang="en-US"/>
              <a:pPr>
                <a:defRPr/>
              </a:pPr>
              <a:t>6/9/2011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0F0741-F05A-4DD2-A4CC-7F09D8BD3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VQEG MM Phase 2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Working document towards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a project plan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Study on subjective audio-video </a:t>
            </a:r>
            <a:br>
              <a:rPr lang="en-GB" dirty="0" smtClean="0"/>
            </a:br>
            <a:r>
              <a:rPr lang="en-GB" dirty="0" smtClean="0"/>
              <a:t>quality assessment: proposal</a:t>
            </a:r>
            <a:endParaRPr 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9525"/>
          </a:xfrm>
        </p:spPr>
        <p:txBody>
          <a:bodyPr/>
          <a:lstStyle/>
          <a:p>
            <a:pPr eaLnBrk="1" hangingPunct="1"/>
            <a:r>
              <a:rPr lang="en-GB" dirty="0" smtClean="0"/>
              <a:t>Several studies may be needed (where each study addresses one - or a reduced number - of issues) </a:t>
            </a:r>
          </a:p>
          <a:p>
            <a:pPr eaLnBrk="1" hangingPunct="1"/>
            <a:r>
              <a:rPr lang="en-GB" dirty="0" smtClean="0"/>
              <a:t>This is explorative research and studies do not have to be “perfect”</a:t>
            </a:r>
          </a:p>
          <a:p>
            <a:pPr eaLnBrk="1" hangingPunct="1"/>
            <a:r>
              <a:rPr lang="en-GB" dirty="0" smtClean="0"/>
              <a:t>Main goal of this VQEG study is to bring data on the table to drive the decisions in selecting an adequate test methodology</a:t>
            </a:r>
          </a:p>
          <a:p>
            <a:pPr eaLnBrk="1" hangingPunct="1"/>
            <a:r>
              <a:rPr lang="en-GB" dirty="0" smtClean="0"/>
              <a:t>Other independent studies are welcomed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Study on subjective audio-video </a:t>
            </a:r>
            <a:br>
              <a:rPr lang="en-GB" dirty="0" smtClean="0"/>
            </a:br>
            <a:r>
              <a:rPr lang="en-GB" dirty="0" smtClean="0"/>
              <a:t>quality assessment: Issues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smtClean="0"/>
              <a:t>Problem to run/repeat an audio-video experiment in a lab where participants’ native language differ from language presented in audio track</a:t>
            </a:r>
          </a:p>
          <a:p>
            <a:r>
              <a:rPr lang="en-GB" sz="2400" smtClean="0"/>
              <a:t>Audio reference quality required in SRC</a:t>
            </a:r>
          </a:p>
          <a:p>
            <a:r>
              <a:rPr lang="en-GB" sz="2400" smtClean="0"/>
              <a:t>Influence of audio presentation device</a:t>
            </a:r>
          </a:p>
          <a:p>
            <a:r>
              <a:rPr lang="en-GB" sz="2400" smtClean="0"/>
              <a:t>Influence of audio level presentation (e.g. using or not using audio normalization)</a:t>
            </a:r>
          </a:p>
          <a:p>
            <a:r>
              <a:rPr lang="en-GB" sz="2400" smtClean="0"/>
              <a:t>Test design: </a:t>
            </a:r>
          </a:p>
          <a:p>
            <a:pPr lvl="1"/>
            <a:r>
              <a:rPr lang="en-GB" sz="2000" smtClean="0"/>
              <a:t>Limited number of combinations of SRCxHRC in a single test</a:t>
            </a:r>
          </a:p>
          <a:p>
            <a:pPr lvl="1"/>
            <a:r>
              <a:rPr lang="en-GB" sz="2000" smtClean="0"/>
              <a:t>Choice of low-quality anchors for audio and video</a:t>
            </a:r>
          </a:p>
          <a:p>
            <a:pPr lvl="1"/>
            <a:r>
              <a:rPr lang="en-GB" sz="2000" smtClean="0"/>
              <a:t>Well-balanced test exercising enough wide range of audio quality and video 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dirty="0" smtClean="0"/>
              <a:t>Study on subjective audio-video </a:t>
            </a:r>
            <a:br>
              <a:rPr lang="en-GB" dirty="0" smtClean="0"/>
            </a:br>
            <a:r>
              <a:rPr lang="en-GB" dirty="0" smtClean="0"/>
              <a:t>quality assessment: Issues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9050"/>
          </a:xfrm>
        </p:spPr>
        <p:txBody>
          <a:bodyPr/>
          <a:lstStyle/>
          <a:p>
            <a:r>
              <a:rPr lang="en-GB" sz="2400" smtClean="0"/>
              <a:t>Balanced selection of types of audio-video content</a:t>
            </a:r>
          </a:p>
          <a:p>
            <a:pPr lvl="1"/>
            <a:r>
              <a:rPr lang="en-GB" sz="2000" smtClean="0"/>
              <a:t>Type of audio content (e.g. music vs. voice-over) may influence perception of errors</a:t>
            </a:r>
          </a:p>
          <a:p>
            <a:r>
              <a:rPr lang="en-GB" sz="2400" smtClean="0"/>
              <a:t>Level of expertise of participants:</a:t>
            </a:r>
          </a:p>
          <a:p>
            <a:pPr lvl="1"/>
            <a:r>
              <a:rPr lang="en-GB" sz="2000" smtClean="0"/>
              <a:t> Traditionally non-expert subjects are used but maybe expert subjects could provide more stable subjective ratings</a:t>
            </a:r>
          </a:p>
          <a:p>
            <a:pPr lvl="1"/>
            <a:r>
              <a:rPr lang="en-GB" sz="2000" smtClean="0"/>
              <a:t>Experts can be people with knowledge of audio-video coding/quality or naïve subjects with extensive practice session before the test</a:t>
            </a:r>
          </a:p>
          <a:p>
            <a:r>
              <a:rPr lang="en-GB" sz="2400" smtClean="0"/>
              <a:t>Practice trials:</a:t>
            </a:r>
          </a:p>
          <a:p>
            <a:pPr lvl="1"/>
            <a:r>
              <a:rPr lang="en-GB" sz="2000" smtClean="0"/>
              <a:t>Although the subjective test will ask subjects to rate overall quality, should practice trials present only audio-video stimuli?</a:t>
            </a:r>
          </a:p>
          <a:p>
            <a:pPr lvl="2"/>
            <a:r>
              <a:rPr lang="en-GB" sz="1600" smtClean="0"/>
              <a:t>Presentation of video-only, audio-only and audio-video stimuli during the practice session may help people focusing on both modalities during the test to provide more stable ratings of overall quality</a:t>
            </a:r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Scope of MM2</a:t>
            </a:r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smtClean="0"/>
              <a:t>MM2 will first focus on identification of suitable subjective testing methodology and test set-up/environment</a:t>
            </a:r>
          </a:p>
          <a:p>
            <a:r>
              <a:rPr lang="en-GB" sz="2800" smtClean="0"/>
              <a:t>MM2 will focus on audio-video “passive-task” quality assessment, i.e. not interactive experiments</a:t>
            </a:r>
          </a:p>
          <a:p>
            <a:r>
              <a:rPr lang="en-GB" sz="2800" smtClean="0"/>
              <a:t>Preliminary studies will use single-stimulus presentation and ACR 5-point scale</a:t>
            </a:r>
          </a:p>
          <a:p>
            <a:r>
              <a:rPr lang="en-GB" sz="2800" smtClean="0"/>
              <a:t>Should MM2 subjective tests target only evaluation of overall quality of audio-video stimuli, or target also video-only and audio-only quality?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List of example studies concerning A/V quality assessment  methodology (1)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58938"/>
            <a:ext cx="8229600" cy="4902200"/>
          </a:xfrm>
        </p:spPr>
        <p:txBody>
          <a:bodyPr/>
          <a:lstStyle/>
          <a:p>
            <a:r>
              <a:rPr lang="en-GB" sz="2400" smtClean="0"/>
              <a:t>Expert vs. naïve subjects?</a:t>
            </a:r>
          </a:p>
          <a:p>
            <a:r>
              <a:rPr lang="en-GB" sz="2400" smtClean="0"/>
              <a:t>Three quality opinion questions (A, V, AV) in one session or separate sessions?</a:t>
            </a:r>
          </a:p>
          <a:p>
            <a:r>
              <a:rPr lang="en-GB" sz="2400" smtClean="0"/>
              <a:t>Audio quality in isolation or audio quality in presence of video (and vice-versa)?</a:t>
            </a:r>
          </a:p>
          <a:p>
            <a:r>
              <a:rPr lang="en-GB" sz="2400" smtClean="0"/>
              <a:t>Quality ranges covered by audio and video (e.g., does one modality span a wider range of quality than the other)?</a:t>
            </a:r>
          </a:p>
          <a:p>
            <a:r>
              <a:rPr lang="en-GB" sz="2400" smtClean="0"/>
              <a:t>Use of common set of A/V sequences across different tests?</a:t>
            </a:r>
          </a:p>
          <a:p>
            <a:pPr lvl="1"/>
            <a:r>
              <a:rPr lang="en-GB" sz="2000" smtClean="0"/>
              <a:t>Common set that contains no spoken audio (i.e., no language issues)</a:t>
            </a:r>
            <a:endParaRPr lang="en-GB" sz="2400" smtClean="0"/>
          </a:p>
          <a:p>
            <a:endParaRPr lang="en-GB" sz="2400" smtClean="0"/>
          </a:p>
          <a:p>
            <a:endParaRPr lang="en-US" sz="24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List of example studies concerning A/V quality assessment  methodology (2)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Impact of language &amp; culture</a:t>
            </a:r>
          </a:p>
          <a:p>
            <a:pPr lvl="1"/>
            <a:r>
              <a:rPr lang="de-DE" sz="2000" dirty="0" smtClean="0"/>
              <a:t>Issues:</a:t>
            </a:r>
          </a:p>
          <a:p>
            <a:pPr lvl="2"/>
            <a:r>
              <a:rPr lang="en-GB" sz="1800" dirty="0" smtClean="0"/>
              <a:t>Speech only, music only, or mixture</a:t>
            </a:r>
          </a:p>
          <a:p>
            <a:pPr lvl="2"/>
            <a:r>
              <a:rPr lang="en-GB" sz="1800" dirty="0" smtClean="0"/>
              <a:t>What if subject does not understand the language?</a:t>
            </a:r>
          </a:p>
          <a:p>
            <a:pPr lvl="2"/>
            <a:r>
              <a:rPr lang="en-GB" sz="1800" dirty="0" smtClean="0"/>
              <a:t>Can we require test subjects to understand English?</a:t>
            </a:r>
          </a:p>
          <a:p>
            <a:pPr lvl="1"/>
            <a:r>
              <a:rPr lang="en-GB" sz="2000" dirty="0" smtClean="0"/>
              <a:t>Options:</a:t>
            </a:r>
          </a:p>
          <a:p>
            <a:pPr lvl="2"/>
            <a:r>
              <a:rPr lang="en-US" sz="1800" dirty="0" smtClean="0"/>
              <a:t>English stimuli with listeners who speak English as a second language; and if so, minimum skill level may be required</a:t>
            </a:r>
          </a:p>
          <a:p>
            <a:pPr lvl="2"/>
            <a:r>
              <a:rPr lang="en-US" sz="1800" dirty="0" smtClean="0"/>
              <a:t>Native English speakers only</a:t>
            </a:r>
          </a:p>
          <a:p>
            <a:pPr>
              <a:buFont typeface="Arial" charset="0"/>
              <a:buNone/>
            </a:pPr>
            <a:endParaRPr lang="en-GB" dirty="0" smtClean="0"/>
          </a:p>
          <a:p>
            <a:pPr>
              <a:buNone/>
            </a:pPr>
            <a:endParaRPr lang="en-GB" sz="24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Technical issues in A/V quality assessment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3"/>
          </a:xfrm>
        </p:spPr>
        <p:txBody>
          <a:bodyPr/>
          <a:lstStyle/>
          <a:p>
            <a:r>
              <a:rPr lang="en-GB" sz="2400" dirty="0" smtClean="0"/>
              <a:t>Availability of high-quality audio-video source material that can be used for research purposes (preferably HD resolution)</a:t>
            </a:r>
          </a:p>
          <a:p>
            <a:r>
              <a:rPr lang="en-GB" sz="2400" dirty="0" smtClean="0"/>
              <a:t>Listening and viewing environment:</a:t>
            </a:r>
          </a:p>
          <a:p>
            <a:pPr lvl="1"/>
            <a:r>
              <a:rPr lang="de-DE" sz="2000" dirty="0" smtClean="0"/>
              <a:t>Headphones or speakers?</a:t>
            </a:r>
          </a:p>
          <a:p>
            <a:pPr lvl="1"/>
            <a:r>
              <a:rPr lang="de-DE" sz="2000" dirty="0" smtClean="0"/>
              <a:t>Should </a:t>
            </a:r>
            <a:r>
              <a:rPr lang="en-GB" sz="2000" dirty="0" smtClean="0"/>
              <a:t>test room conform to BS.1116 to control audio characteristics?</a:t>
            </a:r>
          </a:p>
          <a:p>
            <a:pPr lvl="1"/>
            <a:r>
              <a:rPr lang="en-GB" sz="2000" dirty="0" smtClean="0"/>
              <a:t>Desire to remove reverberation (etc.) characteristics from test</a:t>
            </a:r>
          </a:p>
          <a:p>
            <a:r>
              <a:rPr lang="en-GB" sz="2400" dirty="0" smtClean="0"/>
              <a:t>Impairments: created independently or simultaneously / correlated (e.g., transmission error impacts both audio &amp; video)?</a:t>
            </a:r>
          </a:p>
          <a:p>
            <a:r>
              <a:rPr lang="en-GB" sz="2400" dirty="0" smtClean="0"/>
              <a:t>Normalization of audio levels:</a:t>
            </a:r>
          </a:p>
          <a:p>
            <a:pPr lvl="1"/>
            <a:r>
              <a:rPr lang="en-US" sz="2000" dirty="0" smtClean="0"/>
              <a:t>ITU-T Rec. P.56 says how to normalize speech</a:t>
            </a:r>
          </a:p>
          <a:p>
            <a:pPr lvl="1"/>
            <a:r>
              <a:rPr lang="en-US" sz="2000" dirty="0" smtClean="0"/>
              <a:t>No standard exists for normalizing general audio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Going forward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Who can contribute audio-video source content?</a:t>
            </a:r>
          </a:p>
          <a:p>
            <a:r>
              <a:rPr lang="en-US" sz="2400" smtClean="0"/>
              <a:t>Who can contribute in producing test sequences (i.e. audio-video degraded sequences) assuming availability of source material?</a:t>
            </a:r>
          </a:p>
          <a:p>
            <a:r>
              <a:rPr lang="en-US" sz="2400" smtClean="0"/>
              <a:t>Many different issues to address/investigate in A/V subjective testing set-up =&gt; Which aspects/issues should be examined first?</a:t>
            </a:r>
          </a:p>
          <a:p>
            <a:r>
              <a:rPr lang="en-US" sz="2400" smtClean="0"/>
              <a:t>Who can run A/V subjective tests?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Invitation to participate in a collaborative study focusing on the impact of the test environment:</a:t>
            </a:r>
          </a:p>
          <a:p>
            <a:pPr lvl="1"/>
            <a:r>
              <a:rPr lang="en-US" dirty="0" smtClean="0"/>
              <a:t>Use of an identical set of processed </a:t>
            </a:r>
            <a:r>
              <a:rPr lang="en-US" smtClean="0"/>
              <a:t>A/V sequences produced by NTIA/ITS</a:t>
            </a:r>
            <a:endParaRPr lang="en-US" dirty="0" smtClean="0"/>
          </a:p>
          <a:p>
            <a:pPr lvl="1"/>
            <a:r>
              <a:rPr lang="en-US" dirty="0" smtClean="0"/>
              <a:t>Use of ACR and 5-point scale</a:t>
            </a:r>
          </a:p>
          <a:p>
            <a:pPr lvl="1"/>
            <a:r>
              <a:rPr lang="en-US" dirty="0" smtClean="0"/>
              <a:t>Repeat the experiment in a pristine sound-proof test room, a quiet but not fully standards-compliant test room (as per ITU-R Rec.) and a noisy environment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Path to MM2 project plan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Target applications / Scope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Subjective testing methodology and set-up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Types of models considered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Data analysis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Path to MM2 project plan</a:t>
            </a:r>
            <a:endParaRPr lang="en-US" smtClean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57200" y="1590675"/>
            <a:ext cx="8080375" cy="3052763"/>
            <a:chOff x="457200" y="1590262"/>
            <a:chExt cx="8080514" cy="3053184"/>
          </a:xfrm>
        </p:grpSpPr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457200" y="1599788"/>
              <a:ext cx="3975168" cy="304365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 fontScale="77500" lnSpcReduction="20000"/>
            </a:bodyPr>
            <a:lstStyle/>
            <a:p>
              <a:pPr marL="514350" indent="-514350" algn="ctr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GB" sz="3100" b="1" dirty="0">
                  <a:solidFill>
                    <a:schemeClr val="tx1"/>
                  </a:solidFill>
                  <a:cs typeface="Tahoma" pitchFamily="34" charset="0"/>
                </a:rPr>
                <a:t>Target applications</a:t>
              </a:r>
            </a:p>
            <a:p>
              <a:pPr marL="514350" indent="-514350" fontAlgn="auto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GB" sz="2800" dirty="0">
                  <a:solidFill>
                    <a:schemeClr val="tx1"/>
                  </a:solidFill>
                  <a:cs typeface="Tahoma" pitchFamily="34" charset="0"/>
                </a:rPr>
                <a:t>Requires input from industry</a:t>
              </a:r>
            </a:p>
            <a:p>
              <a:pPr marL="514350" indent="-514350" fontAlgn="auto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GB" sz="2800" dirty="0">
                  <a:solidFill>
                    <a:schemeClr val="tx1"/>
                  </a:solidFill>
                  <a:cs typeface="Tahoma" pitchFamily="34" charset="0"/>
                </a:rPr>
                <a:t>will define the range/types of impairments considered in the project </a:t>
              </a:r>
            </a:p>
            <a:p>
              <a:pPr marL="514350" indent="-514350" fontAlgn="auto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GB" sz="2800" dirty="0">
                  <a:solidFill>
                    <a:schemeClr val="tx1"/>
                  </a:solidFill>
                  <a:cs typeface="Tahoma" pitchFamily="34" charset="0"/>
                </a:rPr>
                <a:t>are related to the subjective test methodology</a:t>
              </a:r>
            </a:p>
          </p:txBody>
        </p:sp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4562546" y="1590262"/>
              <a:ext cx="3975168" cy="3042069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algn="ctr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GB" sz="2400" b="1" dirty="0">
                  <a:solidFill>
                    <a:schemeClr val="tx1"/>
                  </a:solidFill>
                  <a:cs typeface="Tahoma" pitchFamily="34" charset="0"/>
                </a:rPr>
                <a:t>Test methodology and set-up</a:t>
              </a:r>
            </a:p>
            <a:p>
              <a:pPr marL="514350" indent="-514350" fontAlgn="auto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GB" sz="2200" dirty="0">
                  <a:solidFill>
                    <a:schemeClr val="tx1"/>
                  </a:solidFill>
                  <a:cs typeface="Tahoma" pitchFamily="34" charset="0"/>
                </a:rPr>
                <a:t>Discussion based on available data (see proposal for VQEG study)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60375" y="4708525"/>
            <a:ext cx="8083550" cy="1841500"/>
            <a:chOff x="460513" y="4707838"/>
            <a:chExt cx="8083774" cy="1842049"/>
          </a:xfrm>
        </p:grpSpPr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460513" y="4714190"/>
              <a:ext cx="3975210" cy="183569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14350" indent="-514350" algn="ctr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GB" sz="2400" b="1" dirty="0">
                  <a:solidFill>
                    <a:schemeClr val="tx1"/>
                  </a:solidFill>
                  <a:cs typeface="Tahoma" pitchFamily="34" charset="0"/>
                </a:rPr>
                <a:t>Types of models</a:t>
              </a:r>
            </a:p>
            <a:p>
              <a:pPr marL="514350" indent="-514350" fontAlgn="auto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GB" sz="2200" dirty="0">
                  <a:solidFill>
                    <a:schemeClr val="tx1"/>
                  </a:solidFill>
                  <a:cs typeface="Tahoma" pitchFamily="34" charset="0"/>
                </a:rPr>
                <a:t>For future discussions</a:t>
              </a:r>
            </a:p>
          </p:txBody>
        </p:sp>
        <p:sp>
          <p:nvSpPr>
            <p:cNvPr id="13" name="Content Placeholder 2"/>
            <p:cNvSpPr txBox="1">
              <a:spLocks/>
            </p:cNvSpPr>
            <p:nvPr/>
          </p:nvSpPr>
          <p:spPr>
            <a:xfrm>
              <a:off x="4569077" y="4707838"/>
              <a:ext cx="3975210" cy="183569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normAutofit/>
            </a:bodyPr>
            <a:lstStyle/>
            <a:p>
              <a:pPr marL="514350" indent="-514350" algn="ctr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GB" sz="2400" b="1" dirty="0">
                  <a:solidFill>
                    <a:schemeClr val="tx1"/>
                  </a:solidFill>
                  <a:cs typeface="Tahoma" pitchFamily="34" charset="0"/>
                </a:rPr>
                <a:t>Data analysis</a:t>
              </a:r>
            </a:p>
            <a:p>
              <a:pPr marL="514350" indent="-514350" fontAlgn="auto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GB" sz="2200" dirty="0">
                  <a:solidFill>
                    <a:schemeClr val="tx1"/>
                  </a:solidFill>
                  <a:cs typeface="Tahoma" pitchFamily="34" charset="0"/>
                </a:rPr>
                <a:t>For future discussions</a:t>
              </a:r>
            </a:p>
          </p:txBody>
        </p:sp>
      </p:grpSp>
      <p:sp>
        <p:nvSpPr>
          <p:cNvPr id="4101" name="TextBox 13"/>
          <p:cNvSpPr txBox="1">
            <a:spLocks noChangeArrowheads="1"/>
          </p:cNvSpPr>
          <p:nvPr/>
        </p:nvSpPr>
        <p:spPr bwMode="auto">
          <a:xfrm>
            <a:off x="238125" y="1947863"/>
            <a:ext cx="185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Path to MM2 project plan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48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500" dirty="0" smtClean="0"/>
              <a:t>Possible target applications: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3000" dirty="0" smtClean="0"/>
              <a:t>Low-resolution (e.g. mobile streaming or broadcast)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3000" dirty="0" smtClean="0"/>
              <a:t>Standard/high-definition (e.g. satellite/cable broadcasting or IPTV)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3000" dirty="0" smtClean="0"/>
              <a:t>These two families of applications present differences: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Different format/resolution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Different range of bit rates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Different levels of compression impairments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Different families of audio-video codecs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May require different subjective test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Subjective test methodology for </a:t>
            </a:r>
            <a:br>
              <a:rPr lang="en-GB" dirty="0" smtClean="0"/>
            </a:br>
            <a:r>
              <a:rPr lang="en-GB" dirty="0" smtClean="0"/>
              <a:t>audio-video quality assessment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Existing Recommendations: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ITU-R: nothing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ITU-T: P.911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Subjective audiovisual quality assessment methods for multimedia applications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Methods: ACR, DCR, PC and SSCQE 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Issues: </a:t>
            </a:r>
          </a:p>
          <a:p>
            <a:pPr marL="7429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P.911</a:t>
            </a:r>
            <a:r>
              <a:rPr lang="en-US" dirty="0" smtClean="0"/>
              <a:t> does not provide enough clear guidelines on test set-up and offers several test methodologies</a:t>
            </a:r>
          </a:p>
          <a:p>
            <a:pPr marL="742950" lvl="2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May be out-dated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Study on subjective audio-video </a:t>
            </a:r>
            <a:br>
              <a:rPr lang="en-GB" dirty="0" smtClean="0"/>
            </a:br>
            <a:r>
              <a:rPr lang="en-GB" dirty="0" smtClean="0"/>
              <a:t>quality assessment: proposal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VQEG runs a series of audio-video subjective experiments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Produce data that will help deciding which test methodology and test environment set-up should be used for the evaluation of models submitted in the MM2 validation project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Output of the study will help scientific discussions within MM2 and can be reported to ITU as well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For this study, the same audio-video test material is used to conduct subjective experiments in several labs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Variables can be for example: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Video presentation device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Audio presentation device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Different environment set-up (e.g. audio level normalization)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Participating parties will work on voluntary basis: no fees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Study on subjective audio-video </a:t>
            </a:r>
            <a:br>
              <a:rPr lang="en-GB" dirty="0" smtClean="0"/>
            </a:br>
            <a:r>
              <a:rPr lang="en-GB" dirty="0" smtClean="0"/>
              <a:t>quality assessment: proposal</a:t>
            </a:r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Produce a fixed set of audio-video material:</a:t>
            </a:r>
          </a:p>
          <a:p>
            <a:pPr lvl="1" eaLnBrk="1" hangingPunct="1"/>
            <a:r>
              <a:rPr lang="en-GB" dirty="0" smtClean="0"/>
              <a:t>Need to allow distribution of the material for research purposes</a:t>
            </a:r>
          </a:p>
          <a:p>
            <a:pPr lvl="1" eaLnBrk="1" hangingPunct="1"/>
            <a:r>
              <a:rPr lang="en-GB" dirty="0" smtClean="0"/>
              <a:t>Same set of material used by all test labs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Results are reported to VQEG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VQEG reports results to ITU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Study on subjective audio-video </a:t>
            </a:r>
            <a:br>
              <a:rPr lang="en-GB" dirty="0" smtClean="0"/>
            </a:br>
            <a:r>
              <a:rPr lang="en-GB" dirty="0" smtClean="0"/>
              <a:t>quality assessment: proposal</a:t>
            </a:r>
            <a:endParaRPr 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9825"/>
          </a:xfrm>
        </p:spPr>
        <p:txBody>
          <a:bodyPr/>
          <a:lstStyle/>
          <a:p>
            <a:pPr eaLnBrk="1" hangingPunct="1"/>
            <a:r>
              <a:rPr lang="en-GB" b="1" dirty="0" smtClean="0"/>
              <a:t>VQEG collaboration</a:t>
            </a:r>
            <a:r>
              <a:rPr lang="en-GB" dirty="0" smtClean="0"/>
              <a:t> project, where any party can help by:</a:t>
            </a:r>
          </a:p>
          <a:p>
            <a:pPr lvl="1" eaLnBrk="1" hangingPunct="1"/>
            <a:r>
              <a:rPr lang="en-GB" dirty="0" smtClean="0"/>
              <a:t>Providing audio-visual source material (must be able to distribute and use freely for research purposes)</a:t>
            </a:r>
          </a:p>
          <a:p>
            <a:pPr lvl="1" eaLnBrk="1" hangingPunct="1"/>
            <a:r>
              <a:rPr lang="en-GB" dirty="0" smtClean="0"/>
              <a:t>Proposing test design that can accommodate several test methodologies</a:t>
            </a:r>
          </a:p>
          <a:p>
            <a:pPr lvl="1" eaLnBrk="1" hangingPunct="1"/>
            <a:r>
              <a:rPr lang="en-GB" dirty="0" smtClean="0"/>
              <a:t>Producing processed audio-video sequences</a:t>
            </a:r>
          </a:p>
          <a:p>
            <a:pPr lvl="1" eaLnBrk="1" hangingPunct="1"/>
            <a:r>
              <a:rPr lang="en-GB" dirty="0" smtClean="0"/>
              <a:t>Running subjective tests</a:t>
            </a:r>
          </a:p>
          <a:p>
            <a:pPr lvl="1" eaLnBrk="1" hangingPunct="1"/>
            <a:r>
              <a:rPr lang="en-GB" dirty="0" smtClean="0"/>
              <a:t>Data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Study on subjective audio-video </a:t>
            </a:r>
            <a:br>
              <a:rPr lang="en-GB" dirty="0" smtClean="0"/>
            </a:br>
            <a:r>
              <a:rPr lang="en-GB" dirty="0" smtClean="0"/>
              <a:t>quality assessment: proposal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 studies:</a:t>
            </a:r>
          </a:p>
          <a:p>
            <a:pPr lvl="1" eaLnBrk="1" hangingPunct="1"/>
            <a:r>
              <a:rPr lang="en-GB" dirty="0" smtClean="0"/>
              <a:t>Repeat same test methodology with same room set-up across different labs</a:t>
            </a:r>
          </a:p>
          <a:p>
            <a:pPr lvl="1" eaLnBrk="1" hangingPunct="1"/>
            <a:r>
              <a:rPr lang="en-GB" dirty="0" smtClean="0"/>
              <a:t>Use different test methodologies with same room set-up in same lab</a:t>
            </a:r>
          </a:p>
          <a:p>
            <a:pPr lvl="1" eaLnBrk="1" hangingPunct="1"/>
            <a:r>
              <a:rPr lang="en-GB" dirty="0" smtClean="0"/>
              <a:t>Use same test methodology with different room set-ups in same lab </a:t>
            </a:r>
          </a:p>
          <a:p>
            <a:pPr lvl="1" eaLnBrk="1" hangingPunct="1"/>
            <a:endParaRPr lang="en-GB" dirty="0" smtClean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1152</Words>
  <Application>Microsoft Office PowerPoint</Application>
  <PresentationFormat>On-screen Show (4:3)</PresentationFormat>
  <Paragraphs>132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VQEG MM Phase 2</vt:lpstr>
      <vt:lpstr>Path to MM2 project plan</vt:lpstr>
      <vt:lpstr>Path to MM2 project plan</vt:lpstr>
      <vt:lpstr>Path to MM2 project plan</vt:lpstr>
      <vt:lpstr>Subjective test methodology for  audio-video quality assessment</vt:lpstr>
      <vt:lpstr>Study on subjective audio-video  quality assessment: proposal</vt:lpstr>
      <vt:lpstr>Study on subjective audio-video  quality assessment: proposal</vt:lpstr>
      <vt:lpstr>Study on subjective audio-video  quality assessment: proposal</vt:lpstr>
      <vt:lpstr>Study on subjective audio-video  quality assessment: proposal</vt:lpstr>
      <vt:lpstr>Study on subjective audio-video  quality assessment: proposal</vt:lpstr>
      <vt:lpstr>Study on subjective audio-video  quality assessment: Issues</vt:lpstr>
      <vt:lpstr>Study on subjective audio-video  quality assessment: Issues</vt:lpstr>
      <vt:lpstr>Scope of MM2</vt:lpstr>
      <vt:lpstr>List of example studies concerning A/V quality assessment  methodology (1)</vt:lpstr>
      <vt:lpstr>List of example studies concerning A/V quality assessment  methodology (2)</vt:lpstr>
      <vt:lpstr>Technical issues in A/V quality assessment</vt:lpstr>
      <vt:lpstr>Going forward</vt:lpstr>
      <vt:lpstr>Proposed study</vt:lpstr>
    </vt:vector>
  </TitlesOfParts>
  <Company>Psytechnics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VQEG MM Phase 2</dc:title>
  <dc:creator>Quan Huynh-Thu</dc:creator>
  <dc:description>Working document towards a test plan</dc:description>
  <cp:lastModifiedBy>Huynh-Thu</cp:lastModifiedBy>
  <cp:revision>201</cp:revision>
  <dcterms:created xsi:type="dcterms:W3CDTF">2009-05-27T13:17:45Z</dcterms:created>
  <dcterms:modified xsi:type="dcterms:W3CDTF">2011-06-09T05:20:50Z</dcterms:modified>
</cp:coreProperties>
</file>